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6.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427" r:id="rId15"/>
    <p:sldId id="429" r:id="rId16"/>
    <p:sldId id="519" r:id="rId17"/>
    <p:sldId id="592" r:id="rId18"/>
    <p:sldId id="606" r:id="rId19"/>
    <p:sldId id="603" r:id="rId20"/>
    <p:sldId id="604" r:id="rId21"/>
    <p:sldId id="549" r:id="rId22"/>
    <p:sldId id="516" r:id="rId23"/>
    <p:sldId id="486" r:id="rId24"/>
    <p:sldId id="555" r:id="rId25"/>
    <p:sldId id="558" r:id="rId26"/>
    <p:sldId id="557" r:id="rId27"/>
    <p:sldId id="559" r:id="rId28"/>
    <p:sldId id="503" r:id="rId29"/>
    <p:sldId id="554" r:id="rId30"/>
    <p:sldId id="515" r:id="rId31"/>
    <p:sldId id="514" r:id="rId32"/>
    <p:sldId id="443" r:id="rId33"/>
    <p:sldId id="482" r:id="rId34"/>
    <p:sldId id="499" r:id="rId35"/>
    <p:sldId id="520" r:id="rId36"/>
    <p:sldId id="593" r:id="rId37"/>
    <p:sldId id="613" r:id="rId38"/>
    <p:sldId id="566" r:id="rId39"/>
    <p:sldId id="567" r:id="rId40"/>
    <p:sldId id="568" r:id="rId41"/>
    <p:sldId id="614" r:id="rId42"/>
    <p:sldId id="569" r:id="rId43"/>
    <p:sldId id="570" r:id="rId44"/>
    <p:sldId id="571" r:id="rId45"/>
    <p:sldId id="572" r:id="rId46"/>
    <p:sldId id="408" r:id="rId47"/>
    <p:sldId id="532" r:id="rId48"/>
    <p:sldId id="610" r:id="rId49"/>
    <p:sldId id="393" r:id="rId50"/>
    <p:sldId id="533" r:id="rId51"/>
    <p:sldId id="537" r:id="rId52"/>
    <p:sldId id="612" r:id="rId53"/>
    <p:sldId id="439" r:id="rId54"/>
    <p:sldId id="534" r:id="rId55"/>
    <p:sldId id="535" r:id="rId56"/>
    <p:sldId id="536" r:id="rId57"/>
    <p:sldId id="351" r:id="rId58"/>
    <p:sldId id="373" r:id="rId59"/>
    <p:sldId id="375" r:id="rId60"/>
    <p:sldId id="343" r:id="rId61"/>
    <p:sldId id="599" r:id="rId62"/>
    <p:sldId id="597" r:id="rId63"/>
    <p:sldId id="600" r:id="rId64"/>
    <p:sldId id="598" r:id="rId65"/>
    <p:sldId id="601" r:id="rId66"/>
    <p:sldId id="273" r:id="rId67"/>
    <p:sldId id="611" r:id="rId68"/>
    <p:sldId id="589" r:id="rId69"/>
    <p:sldId id="507" r:id="rId70"/>
    <p:sldId id="512" r:id="rId71"/>
    <p:sldId id="609" r:id="rId72"/>
    <p:sldId id="605" r:id="rId73"/>
    <p:sldId id="607" r:id="rId74"/>
    <p:sldId id="608" r:id="rId75"/>
    <p:sldId id="591" r:id="rId76"/>
    <p:sldId id="587" r:id="rId77"/>
    <p:sldId id="588" r:id="rId78"/>
    <p:sldId id="579" r:id="rId79"/>
    <p:sldId id="580" r:id="rId80"/>
    <p:sldId id="581" r:id="rId81"/>
    <p:sldId id="582" r:id="rId82"/>
    <p:sldId id="583" r:id="rId83"/>
    <p:sldId id="584" r:id="rId84"/>
    <p:sldId id="585" r:id="rId85"/>
    <p:sldId id="586" r:id="rId86"/>
    <p:sldId id="573" r:id="rId87"/>
    <p:sldId id="574" r:id="rId88"/>
    <p:sldId id="575" r:id="rId89"/>
    <p:sldId id="560" r:id="rId90"/>
    <p:sldId id="561" r:id="rId91"/>
    <p:sldId id="562" r:id="rId92"/>
    <p:sldId id="551" r:id="rId93"/>
    <p:sldId id="552" r:id="rId94"/>
    <p:sldId id="553" r:id="rId95"/>
    <p:sldId id="546" r:id="rId96"/>
    <p:sldId id="529" r:id="rId97"/>
    <p:sldId id="524" r:id="rId98"/>
    <p:sldId id="500" r:id="rId99"/>
    <p:sldId id="501" r:id="rId100"/>
    <p:sldId id="502" r:id="rId101"/>
    <p:sldId id="466" r:id="rId102"/>
    <p:sldId id="474" r:id="rId103"/>
    <p:sldId id="467" r:id="rId104"/>
    <p:sldId id="468" r:id="rId105"/>
    <p:sldId id="469" r:id="rId106"/>
    <p:sldId id="470" r:id="rId107"/>
    <p:sldId id="441" r:id="rId108"/>
    <p:sldId id="440" r:id="rId109"/>
    <p:sldId id="433" r:id="rId110"/>
    <p:sldId id="405" r:id="rId111"/>
    <p:sldId id="412" r:id="rId112"/>
    <p:sldId id="403" r:id="rId113"/>
    <p:sldId id="404" r:id="rId114"/>
    <p:sldId id="398" r:id="rId115"/>
    <p:sldId id="396" r:id="rId116"/>
    <p:sldId id="394" r:id="rId117"/>
    <p:sldId id="434" r:id="rId118"/>
    <p:sldId id="438" r:id="rId119"/>
    <p:sldId id="436" r:id="rId120"/>
    <p:sldId id="395" r:id="rId121"/>
    <p:sldId id="320" r:id="rId122"/>
    <p:sldId id="386" r:id="rId123"/>
    <p:sldId id="387" r:id="rId124"/>
    <p:sldId id="388" r:id="rId125"/>
    <p:sldId id="385" r:id="rId126"/>
    <p:sldId id="380" r:id="rId127"/>
    <p:sldId id="367" r:id="rId128"/>
    <p:sldId id="406" r:id="rId129"/>
    <p:sldId id="407" r:id="rId130"/>
    <p:sldId id="358" r:id="rId131"/>
    <p:sldId id="321" r:id="rId132"/>
    <p:sldId id="421" r:id="rId133"/>
    <p:sldId id="322" r:id="rId134"/>
    <p:sldId id="323" r:id="rId135"/>
    <p:sldId id="309" r:id="rId136"/>
    <p:sldId id="324" r:id="rId137"/>
    <p:sldId id="353" r:id="rId138"/>
    <p:sldId id="420" r:id="rId139"/>
    <p:sldId id="430" r:id="rId140"/>
    <p:sldId id="431" r:id="rId141"/>
    <p:sldId id="432" r:id="rId142"/>
    <p:sldId id="370" r:id="rId143"/>
    <p:sldId id="368" r:id="rId144"/>
    <p:sldId id="354"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427"/>
            <p14:sldId id="429"/>
            <p14:sldId id="519"/>
            <p14:sldId id="592"/>
            <p14:sldId id="606"/>
            <p14:sldId id="603"/>
            <p14:sldId id="604"/>
            <p14:sldId id="549"/>
            <p14:sldId id="516"/>
            <p14:sldId id="486"/>
            <p14:sldId id="555"/>
            <p14:sldId id="558"/>
            <p14:sldId id="557"/>
            <p14:sldId id="559"/>
            <p14:sldId id="503"/>
            <p14:sldId id="554"/>
            <p14:sldId id="515"/>
            <p14:sldId id="514"/>
            <p14:sldId id="443"/>
            <p14:sldId id="482"/>
            <p14:sldId id="499"/>
            <p14:sldId id="520"/>
            <p14:sldId id="593"/>
            <p14:sldId id="613"/>
            <p14:sldId id="566"/>
            <p14:sldId id="567"/>
            <p14:sldId id="568"/>
            <p14:sldId id="614"/>
            <p14:sldId id="569"/>
            <p14:sldId id="570"/>
            <p14:sldId id="571"/>
            <p14:sldId id="572"/>
            <p14:sldId id="408"/>
            <p14:sldId id="532"/>
            <p14:sldId id="610"/>
            <p14:sldId id="393"/>
            <p14:sldId id="533"/>
            <p14:sldId id="537"/>
            <p14:sldId id="612"/>
            <p14:sldId id="439"/>
            <p14:sldId id="534"/>
            <p14:sldId id="535"/>
            <p14:sldId id="536"/>
            <p14:sldId id="351"/>
            <p14:sldId id="373"/>
            <p14:sldId id="375"/>
            <p14:sldId id="343"/>
            <p14:sldId id="599"/>
            <p14:sldId id="597"/>
            <p14:sldId id="600"/>
            <p14:sldId id="598"/>
            <p14:sldId id="601"/>
            <p14:sldId id="273"/>
            <p14:sldId id="611"/>
            <p14:sldId id="589"/>
            <p14:sldId id="507"/>
            <p14:sldId id="512"/>
            <p14:sldId id="609"/>
            <p14:sldId id="605"/>
            <p14:sldId id="607"/>
            <p14:sldId id="608"/>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6"/>
    <p:restoredTop sz="91758"/>
  </p:normalViewPr>
  <p:slideViewPr>
    <p:cSldViewPr snapToGrid="0">
      <p:cViewPr varScale="1">
        <p:scale>
          <a:sx n="103" d="100"/>
          <a:sy n="103" d="100"/>
        </p:scale>
        <p:origin x="208" y="360"/>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Users\JamesB\Google%20Drive\Graduate%20School\Self_JamesTBrown\GitHub\Lipid_Quantification\Data\respir_pupa%20data.xlsx"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6.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2.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517938112"/>
        <c:axId val="517946544"/>
      </c:lineChart>
      <c:catAx>
        <c:axId val="5179381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17946544"/>
        <c:crosses val="autoZero"/>
        <c:auto val="1"/>
        <c:lblAlgn val="ctr"/>
        <c:lblOffset val="100"/>
        <c:noMultiLvlLbl val="0"/>
      </c:catAx>
      <c:valAx>
        <c:axId val="5179465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3811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530176"/>
        <c:axId val="520538160"/>
      </c:lineChart>
      <c:catAx>
        <c:axId val="5205301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538160"/>
        <c:crosses val="autoZero"/>
        <c:auto val="1"/>
        <c:lblAlgn val="ctr"/>
        <c:lblOffset val="100"/>
        <c:noMultiLvlLbl val="0"/>
      </c:catAx>
      <c:valAx>
        <c:axId val="5205381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53017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0636944"/>
        <c:axId val="520644928"/>
      </c:lineChart>
      <c:catAx>
        <c:axId val="5206369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0644928"/>
        <c:crosses val="autoZero"/>
        <c:auto val="1"/>
        <c:lblAlgn val="ctr"/>
        <c:lblOffset val="100"/>
        <c:noMultiLvlLbl val="0"/>
      </c:catAx>
      <c:valAx>
        <c:axId val="5206449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06369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25496608"/>
        <c:axId val="526122848"/>
      </c:lineChart>
      <c:catAx>
        <c:axId val="525496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6122848"/>
        <c:crosses val="autoZero"/>
        <c:auto val="1"/>
        <c:lblAlgn val="ctr"/>
        <c:lblOffset val="100"/>
        <c:noMultiLvlLbl val="0"/>
      </c:catAx>
      <c:valAx>
        <c:axId val="5261228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5496608"/>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Percent Pupation by End of Treatment</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837254089369"/>
          <c:y val="0.12640384717011"/>
          <c:w val="0.846298968820848"/>
          <c:h val="0.7726750515246"/>
        </c:manualLayout>
      </c:layout>
      <c:barChart>
        <c:barDir val="col"/>
        <c:grouping val="clustered"/>
        <c:varyColors val="0"/>
        <c:ser>
          <c:idx val="0"/>
          <c:order val="0"/>
          <c:tx>
            <c:strRef>
              <c:f>Sheet2!$A$2</c:f>
              <c:strCache>
                <c:ptCount val="1"/>
                <c:pt idx="0">
                  <c:v>Short Day</c:v>
                </c:pt>
              </c:strCache>
            </c:strRef>
          </c:tx>
          <c:spPr>
            <a:solidFill>
              <a:schemeClr val="accent6">
                <a:lumMod val="75000"/>
              </a:schemeClr>
            </a:solidFill>
            <a:ln>
              <a:noFill/>
            </a:ln>
            <a:effectLst/>
          </c:spPr>
          <c:invertIfNegative val="0"/>
          <c:cat>
            <c:strRef>
              <c:f>Sheet2!$B$1:$C$1</c:f>
              <c:strCache>
                <c:ptCount val="2"/>
                <c:pt idx="0">
                  <c:v>Diapause</c:v>
                </c:pt>
                <c:pt idx="1">
                  <c:v>Non Diapause</c:v>
                </c:pt>
              </c:strCache>
            </c:strRef>
          </c:cat>
          <c:val>
            <c:numRef>
              <c:f>Sheet2!$B$2:$C$2</c:f>
              <c:numCache>
                <c:formatCode>General</c:formatCode>
                <c:ptCount val="2"/>
                <c:pt idx="0">
                  <c:v>0.56</c:v>
                </c:pt>
                <c:pt idx="1">
                  <c:v>1.0</c:v>
                </c:pt>
              </c:numCache>
            </c:numRef>
          </c:val>
          <c:extLst xmlns:c16r2="http://schemas.microsoft.com/office/drawing/2015/06/chart">
            <c:ext xmlns:c16="http://schemas.microsoft.com/office/drawing/2014/chart" uri="{C3380CC4-5D6E-409C-BE32-E72D297353CC}">
              <c16:uniqueId val="{00000000-D2FD-4A77-A970-F82F701B9AAA}"/>
            </c:ext>
          </c:extLst>
        </c:ser>
        <c:ser>
          <c:idx val="1"/>
          <c:order val="1"/>
          <c:tx>
            <c:strRef>
              <c:f>Sheet2!$A$3</c:f>
              <c:strCache>
                <c:ptCount val="1"/>
                <c:pt idx="0">
                  <c:v>Long Day</c:v>
                </c:pt>
              </c:strCache>
            </c:strRef>
          </c:tx>
          <c:spPr>
            <a:solidFill>
              <a:schemeClr val="accent4">
                <a:lumMod val="75000"/>
              </a:schemeClr>
            </a:solidFill>
            <a:ln>
              <a:noFill/>
            </a:ln>
            <a:effectLst/>
          </c:spPr>
          <c:invertIfNegative val="0"/>
          <c:cat>
            <c:strRef>
              <c:f>Sheet2!$B$1:$C$1</c:f>
              <c:strCache>
                <c:ptCount val="2"/>
                <c:pt idx="0">
                  <c:v>Diapause</c:v>
                </c:pt>
                <c:pt idx="1">
                  <c:v>Non Diapause</c:v>
                </c:pt>
              </c:strCache>
            </c:strRef>
          </c:cat>
          <c:val>
            <c:numRef>
              <c:f>Sheet2!$B$3:$C$3</c:f>
              <c:numCache>
                <c:formatCode>General</c:formatCode>
                <c:ptCount val="2"/>
                <c:pt idx="0">
                  <c:v>0.0</c:v>
                </c:pt>
                <c:pt idx="1">
                  <c:v>1.0</c:v>
                </c:pt>
              </c:numCache>
            </c:numRef>
          </c:val>
          <c:extLst xmlns:c16r2="http://schemas.microsoft.com/office/drawing/2015/06/chart">
            <c:ext xmlns:c16="http://schemas.microsoft.com/office/drawing/2014/chart" uri="{C3380CC4-5D6E-409C-BE32-E72D297353CC}">
              <c16:uniqueId val="{00000001-D2FD-4A77-A970-F82F701B9AAA}"/>
            </c:ext>
          </c:extLst>
        </c:ser>
        <c:dLbls>
          <c:showLegendKey val="0"/>
          <c:showVal val="0"/>
          <c:showCatName val="0"/>
          <c:showSerName val="0"/>
          <c:showPercent val="0"/>
          <c:showBubbleSize val="0"/>
        </c:dLbls>
        <c:gapWidth val="219"/>
        <c:overlap val="-27"/>
        <c:axId val="525760096"/>
        <c:axId val="525374672"/>
      </c:barChart>
      <c:catAx>
        <c:axId val="525760096"/>
        <c:scaling>
          <c:orientation val="minMax"/>
        </c:scaling>
        <c:delete val="1"/>
        <c:axPos val="b"/>
        <c:numFmt formatCode="General" sourceLinked="1"/>
        <c:majorTickMark val="none"/>
        <c:minorTickMark val="none"/>
        <c:tickLblPos val="nextTo"/>
        <c:crossAx val="525374672"/>
        <c:crosses val="autoZero"/>
        <c:auto val="1"/>
        <c:lblAlgn val="ctr"/>
        <c:lblOffset val="100"/>
        <c:noMultiLvlLbl val="0"/>
      </c:catAx>
      <c:valAx>
        <c:axId val="5253746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25760096"/>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96.0</c:v>
                </c:pt>
                <c:pt idx="10">
                  <c:v>4.0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6656928"/>
        <c:axId val="525632256"/>
      </c:barChart>
      <c:catAx>
        <c:axId val="526656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5632256"/>
        <c:crosses val="autoZero"/>
        <c:auto val="1"/>
        <c:lblAlgn val="ctr"/>
        <c:lblOffset val="100"/>
        <c:noMultiLvlLbl val="0"/>
      </c:catAx>
      <c:valAx>
        <c:axId val="52563225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665692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88.0</c:v>
                </c:pt>
                <c:pt idx="13">
                  <c:v>88.0</c:v>
                </c:pt>
                <c:pt idx="14">
                  <c:v>88.0</c:v>
                </c:pt>
                <c:pt idx="15">
                  <c:v>68.0</c:v>
                </c:pt>
                <c:pt idx="16">
                  <c:v>64.0</c:v>
                </c:pt>
                <c:pt idx="17">
                  <c:v>64.0</c:v>
                </c:pt>
                <c:pt idx="18">
                  <c:v>64.0</c:v>
                </c:pt>
                <c:pt idx="19">
                  <c:v>64.0</c:v>
                </c:pt>
                <c:pt idx="20">
                  <c:v>60.0</c:v>
                </c:pt>
                <c:pt idx="21">
                  <c:v>56.0</c:v>
                </c:pt>
                <c:pt idx="22">
                  <c:v>56.0</c:v>
                </c:pt>
                <c:pt idx="23">
                  <c:v>56.0</c:v>
                </c:pt>
                <c:pt idx="24">
                  <c:v>56.0</c:v>
                </c:pt>
                <c:pt idx="25">
                  <c:v>56.0</c:v>
                </c:pt>
                <c:pt idx="26">
                  <c:v>56.0</c:v>
                </c:pt>
                <c:pt idx="27">
                  <c:v>48.0</c:v>
                </c:pt>
                <c:pt idx="28">
                  <c:v>48.0</c:v>
                </c:pt>
                <c:pt idx="29">
                  <c:v>48.0</c:v>
                </c:pt>
                <c:pt idx="30">
                  <c:v>48.0</c:v>
                </c:pt>
                <c:pt idx="31">
                  <c:v>32.0</c:v>
                </c:pt>
                <c:pt idx="32">
                  <c:v>32.0</c:v>
                </c:pt>
                <c:pt idx="33">
                  <c:v>28.0</c:v>
                </c:pt>
                <c:pt idx="34">
                  <c:v>28.0</c:v>
                </c:pt>
                <c:pt idx="35">
                  <c:v>28.0</c:v>
                </c:pt>
                <c:pt idx="36">
                  <c:v>28.0</c:v>
                </c:pt>
                <c:pt idx="37">
                  <c:v>28.0</c:v>
                </c:pt>
                <c:pt idx="38">
                  <c:v>28.0</c:v>
                </c:pt>
                <c:pt idx="39">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92.0</c:v>
                </c:pt>
                <c:pt idx="8">
                  <c:v>8.0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9">
                  <c:v>0.0</c:v>
                </c:pt>
                <c:pt idx="30">
                  <c:v>0.0</c:v>
                </c:pt>
                <c:pt idx="31">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0974912"/>
        <c:axId val="520983360"/>
      </c:barChart>
      <c:catAx>
        <c:axId val="52097491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83360"/>
        <c:crosses val="autoZero"/>
        <c:auto val="1"/>
        <c:lblAlgn val="ctr"/>
        <c:lblOffset val="100"/>
        <c:noMultiLvlLbl val="0"/>
      </c:catAx>
      <c:valAx>
        <c:axId val="5209833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0974912"/>
        <c:crosses val="autoZero"/>
        <c:crossBetween val="between"/>
        <c:majorUnit val="25.0"/>
        <c:minorUnit val="10.0"/>
      </c:valAx>
      <c:spPr>
        <a:noFill/>
        <a:ln>
          <a:noFill/>
        </a:ln>
        <a:effectLst/>
      </c:spPr>
    </c:plotArea>
    <c:legend>
      <c:legendPos val="b"/>
      <c:layout>
        <c:manualLayout>
          <c:xMode val="edge"/>
          <c:yMode val="edge"/>
          <c:x val="0.377209463400408"/>
          <c:y val="0.0193927789511314"/>
          <c:w val="0.197649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40642880"/>
        <c:axId val="540651312"/>
      </c:lineChart>
      <c:catAx>
        <c:axId val="540642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651312"/>
        <c:crosses val="autoZero"/>
        <c:auto val="1"/>
        <c:lblAlgn val="ctr"/>
        <c:lblOffset val="100"/>
        <c:noMultiLvlLbl val="0"/>
      </c:catAx>
      <c:valAx>
        <c:axId val="5406513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064288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0692480"/>
        <c:axId val="540700928"/>
      </c:lineChart>
      <c:catAx>
        <c:axId val="5406924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700928"/>
        <c:crosses val="autoZero"/>
        <c:auto val="1"/>
        <c:lblAlgn val="ctr"/>
        <c:lblOffset val="100"/>
        <c:noMultiLvlLbl val="0"/>
      </c:catAx>
      <c:valAx>
        <c:axId val="540700928"/>
        <c:scaling>
          <c:orientation val="minMax"/>
          <c:max val="70.0"/>
        </c:scaling>
        <c:delete val="1"/>
        <c:axPos val="l"/>
        <c:numFmt formatCode="General" sourceLinked="0"/>
        <c:majorTickMark val="out"/>
        <c:minorTickMark val="none"/>
        <c:tickLblPos val="nextTo"/>
        <c:crossAx val="540692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0091472"/>
        <c:axId val="510178112"/>
      </c:lineChart>
      <c:catAx>
        <c:axId val="510091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178112"/>
        <c:crosses val="autoZero"/>
        <c:auto val="1"/>
        <c:lblAlgn val="ctr"/>
        <c:lblOffset val="100"/>
        <c:noMultiLvlLbl val="0"/>
      </c:catAx>
      <c:valAx>
        <c:axId val="51017811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00914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1319232"/>
        <c:axId val="518475472"/>
      </c:lineChart>
      <c:catAx>
        <c:axId val="5113192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75472"/>
        <c:crosses val="autoZero"/>
        <c:auto val="1"/>
        <c:lblAlgn val="ctr"/>
        <c:lblOffset val="100"/>
        <c:noMultiLvlLbl val="0"/>
      </c:catAx>
      <c:valAx>
        <c:axId val="518475472"/>
        <c:scaling>
          <c:orientation val="minMax"/>
          <c:max val="70.0"/>
        </c:scaling>
        <c:delete val="1"/>
        <c:axPos val="l"/>
        <c:numFmt formatCode="General" sourceLinked="0"/>
        <c:majorTickMark val="out"/>
        <c:minorTickMark val="none"/>
        <c:tickLblPos val="nextTo"/>
        <c:crossAx val="51131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Peak Nutrition</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517971760"/>
        <c:axId val="520095024"/>
      </c:lineChart>
      <c:catAx>
        <c:axId val="5179717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20095024"/>
        <c:crosses val="autoZero"/>
        <c:auto val="1"/>
        <c:lblAlgn val="ctr"/>
        <c:lblOffset val="100"/>
        <c:noMultiLvlLbl val="0"/>
      </c:catAx>
      <c:valAx>
        <c:axId val="5200950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971760"/>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46632144"/>
        <c:axId val="548077632"/>
      </c:lineChart>
      <c:catAx>
        <c:axId val="5466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077632"/>
        <c:crosses val="autoZero"/>
        <c:auto val="1"/>
        <c:lblAlgn val="ctr"/>
        <c:lblOffset val="100"/>
        <c:noMultiLvlLbl val="0"/>
      </c:catAx>
      <c:valAx>
        <c:axId val="5480776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63214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6803840"/>
        <c:axId val="546812240"/>
      </c:lineChart>
      <c:catAx>
        <c:axId val="5468038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6812240"/>
        <c:crosses val="autoZero"/>
        <c:auto val="1"/>
        <c:lblAlgn val="ctr"/>
        <c:lblOffset val="100"/>
        <c:noMultiLvlLbl val="0"/>
      </c:catAx>
      <c:valAx>
        <c:axId val="5468122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68038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48665088"/>
        <c:axId val="548673472"/>
      </c:lineChart>
      <c:catAx>
        <c:axId val="5486650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48673472"/>
        <c:crosses val="autoZero"/>
        <c:auto val="1"/>
        <c:lblAlgn val="ctr"/>
        <c:lblOffset val="100"/>
        <c:noMultiLvlLbl val="0"/>
      </c:catAx>
      <c:valAx>
        <c:axId val="5486734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4866508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Diapause</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Diapause</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8926672"/>
        <c:axId val="518935104"/>
      </c:barChart>
      <c:catAx>
        <c:axId val="518926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35104"/>
        <c:crosses val="autoZero"/>
        <c:auto val="1"/>
        <c:lblAlgn val="ctr"/>
        <c:lblOffset val="100"/>
        <c:noMultiLvlLbl val="0"/>
      </c:catAx>
      <c:valAx>
        <c:axId val="5189351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8926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5819840"/>
        <c:axId val="515828256"/>
      </c:barChart>
      <c:catAx>
        <c:axId val="5158198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28256"/>
        <c:crosses val="autoZero"/>
        <c:auto val="1"/>
        <c:lblAlgn val="ctr"/>
        <c:lblOffset val="100"/>
        <c:noMultiLvlLbl val="0"/>
      </c:catAx>
      <c:valAx>
        <c:axId val="51582825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5819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22241680"/>
        <c:axId val="510095760"/>
      </c:barChart>
      <c:catAx>
        <c:axId val="5222416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0095760"/>
        <c:crosses val="autoZero"/>
        <c:auto val="1"/>
        <c:lblAlgn val="ctr"/>
        <c:lblOffset val="100"/>
        <c:noMultiLvlLbl val="0"/>
      </c:catAx>
      <c:valAx>
        <c:axId val="5100957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2241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17945344"/>
        <c:axId val="508752608"/>
      </c:barChart>
      <c:catAx>
        <c:axId val="51794534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08752608"/>
        <c:crosses val="autoZero"/>
        <c:auto val="1"/>
        <c:lblAlgn val="ctr"/>
        <c:lblOffset val="100"/>
        <c:noMultiLvlLbl val="0"/>
      </c:catAx>
      <c:valAx>
        <c:axId val="50875260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17945344"/>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18970672"/>
        <c:axId val="518845744"/>
      </c:barChart>
      <c:catAx>
        <c:axId val="518970672"/>
        <c:scaling>
          <c:orientation val="minMax"/>
        </c:scaling>
        <c:delete val="1"/>
        <c:axPos val="b"/>
        <c:numFmt formatCode="General" sourceLinked="1"/>
        <c:majorTickMark val="none"/>
        <c:minorTickMark val="none"/>
        <c:tickLblPos val="nextTo"/>
        <c:crossAx val="518845744"/>
        <c:crosses val="autoZero"/>
        <c:auto val="1"/>
        <c:lblAlgn val="ctr"/>
        <c:lblOffset val="100"/>
        <c:noMultiLvlLbl val="0"/>
      </c:catAx>
      <c:valAx>
        <c:axId val="51884574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18970672"/>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664752"/>
        <c:axId val="523672832"/>
      </c:lineChart>
      <c:catAx>
        <c:axId val="5236647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672832"/>
        <c:crosses val="autoZero"/>
        <c:auto val="1"/>
        <c:lblAlgn val="ctr"/>
        <c:lblOffset val="100"/>
        <c:noMultiLvlLbl val="0"/>
      </c:catAx>
      <c:valAx>
        <c:axId val="5236728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66475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23700560"/>
        <c:axId val="523708640"/>
      </c:lineChart>
      <c:catAx>
        <c:axId val="523700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23708640"/>
        <c:crosses val="autoZero"/>
        <c:auto val="1"/>
        <c:lblAlgn val="ctr"/>
        <c:lblOffset val="100"/>
        <c:noMultiLvlLbl val="0"/>
      </c:catAx>
      <c:valAx>
        <c:axId val="523708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2370056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ata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diagrams/_rels/drawing6.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7.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_rels/drawing8.x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5.emf"/><Relationship Id="rId3" Type="http://schemas.openxmlformats.org/officeDocument/2006/relationships/image" Target="../media/image64.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94FF69F0-95A4-DA4D-9D12-2397C905C743}" type="presOf" srcId="{C8DAC0B1-F528-5D49-BFB2-5D0ABA3A0024}" destId="{646FA060-238E-2844-8C3C-9B082EFC5865}" srcOrd="0" destOrd="1" presId="urn:microsoft.com/office/officeart/2008/layout/CircularPictureCallout"/>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1572CA8-9E69-9947-B5C7-91FC5DC0D655}" type="presOf" srcId="{32ADB176-565B-4846-83CB-84F544BAA024}" destId="{D9EB1B0F-8C96-9343-9CD4-1F7F298BA8C8}" srcOrd="0" destOrd="0" presId="urn:microsoft.com/office/officeart/2008/layout/CircularPictureCallout"/>
    <dgm:cxn modelId="{FCFF4606-00E8-D246-B60B-4FF607A9A0A4}" type="presOf" srcId="{869A7BDD-9E78-0546-B04B-0B5FABD4335F}" destId="{7CB79483-FECB-7B42-B9AA-D9954A46F72B}" srcOrd="0" destOrd="1"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3B7C0AA-0227-8E4B-BB84-E2DC38CA01A0}" type="presOf" srcId="{61744628-CB1C-C847-82C3-618407B49F09}" destId="{45084007-87B7-AC4C-9E0B-D573676E5F82}"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42A9891F-490E-9D40-940F-0F275837F2BA}" type="presOf" srcId="{9F71258F-FC60-6140-A1D5-8B0435F02E85}" destId="{F9EF6568-7566-8B4E-BC71-5892D97D18DC}"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2A40E00-3802-2743-974B-7C8E8F773673}" type="presOf" srcId="{716DA12F-0F8E-384F-B074-44E3BDE48826}" destId="{908A4B56-FDFF-DD47-ADAD-BB5C817668AB}" srcOrd="0" destOrd="3"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21B54DF1-D8CC-2249-B883-1444E89AC983}" type="presOf" srcId="{7BB716DC-068B-C24E-B8D4-E9B4453A5466}" destId="{908A4B56-FDFF-DD47-ADAD-BB5C817668AB}" srcOrd="0" destOrd="1"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8D7F9DE3-FD7D-EF46-8E0C-83345FA51F2C}" type="presOf" srcId="{40CCA8FA-C21E-7F4C-A918-DB0EE3E5A9F5}" destId="{908A4B56-FDFF-DD47-ADAD-BB5C817668AB}" srcOrd="0" destOrd="2"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AB130991-0DB0-AA42-A102-C02D48BF7F94}" type="presOf" srcId="{C8DAC0B1-F528-5D49-BFB2-5D0ABA3A0024}" destId="{646FA060-238E-2844-8C3C-9B082EFC5865}" srcOrd="0" destOrd="1"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3.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5.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17.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117</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136</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95</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0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4.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23.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17.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6.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21.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2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26.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24.png"/><Relationship Id="rId18" Type="http://schemas.microsoft.com/office/2007/relationships/hdphoto" Target="../media/hdphoto4.wdp"/><Relationship Id="rId19"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28.jpeg"/><Relationship Id="rId4" Type="http://schemas.openxmlformats.org/officeDocument/2006/relationships/image" Target="../media/image129.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3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4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2.png"/><Relationship Id="rId5" Type="http://schemas.microsoft.com/office/2007/relationships/hdphoto" Target="../media/hdphoto6.wdp"/><Relationship Id="rId6" Type="http://schemas.openxmlformats.org/officeDocument/2006/relationships/image" Target="../media/image133.png"/><Relationship Id="rId7" Type="http://schemas.microsoft.com/office/2007/relationships/hdphoto" Target="../media/hdphoto7.wdp"/><Relationship Id="rId8" Type="http://schemas.openxmlformats.org/officeDocument/2006/relationships/image" Target="../media/image134.png"/><Relationship Id="rId9" Type="http://schemas.microsoft.com/office/2007/relationships/hdphoto" Target="../media/hdphoto8.wdp"/><Relationship Id="rId10" Type="http://schemas.openxmlformats.org/officeDocument/2006/relationships/image" Target="../media/image135.jpeg"/><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66.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 Id="rId3" Type="http://schemas.openxmlformats.org/officeDocument/2006/relationships/image" Target="../media/image7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 Id="rId3" Type="http://schemas.openxmlformats.org/officeDocument/2006/relationships/image" Target="../media/image8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 Id="rId3" Type="http://schemas.openxmlformats.org/officeDocument/2006/relationships/image" Target="../media/image93.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24" name="Rectangle 23">
            <a:extLst>
              <a:ext uri="{FF2B5EF4-FFF2-40B4-BE49-F238E27FC236}">
                <a16:creationId xmlns:a16="http://schemas.microsoft.com/office/drawing/2014/main" xmlns=""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nutrition storage at the end of larval development.</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2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longer diapausing ECB fatter?</a:t>
            </a:r>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01433511"/>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184263773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990600" y="6175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Are depletion rates similar between diapausing ECB?</a:t>
            </a:r>
          </a:p>
        </p:txBody>
      </p:sp>
    </p:spTree>
    <p:extLst>
      <p:ext uri="{BB962C8B-B14F-4D97-AF65-F5344CB8AC3E}">
        <p14:creationId xmlns:p14="http://schemas.microsoft.com/office/powerpoint/2010/main" val="157787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a:t>Are longer diapausing ECB heavier?</a:t>
            </a:r>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94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9210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71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8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845126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Larval Diapause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83685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76047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89470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36248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62827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77132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3177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Diagnosing Diapause Using Wandering Period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1765300"/>
            <a:ext cx="6523572" cy="4360866"/>
          </a:xfrm>
          <a:prstGeom prst="rect">
            <a:avLst/>
          </a:prstGeom>
        </p:spPr>
      </p:pic>
      <p:pic>
        <p:nvPicPr>
          <p:cNvPr id="7" name="Picture 6"/>
          <p:cNvPicPr>
            <a:picLocks noChangeAspect="1"/>
          </p:cNvPicPr>
          <p:nvPr/>
        </p:nvPicPr>
        <p:blipFill>
          <a:blip r:embed="rId3"/>
          <a:stretch>
            <a:fillRect/>
          </a:stretch>
        </p:blipFill>
        <p:spPr>
          <a:xfrm>
            <a:off x="6927335" y="2019300"/>
            <a:ext cx="5147733" cy="2895600"/>
          </a:xfrm>
          <a:prstGeom prst="rect">
            <a:avLst/>
          </a:prstGeom>
        </p:spPr>
      </p:pic>
    </p:spTree>
    <p:extLst>
      <p:ext uri="{BB962C8B-B14F-4D97-AF65-F5344CB8AC3E}">
        <p14:creationId xmlns:p14="http://schemas.microsoft.com/office/powerpoint/2010/main" val="185740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2" name="Rectangle 11">
            <a:extLst>
              <a:ext uri="{FF2B5EF4-FFF2-40B4-BE49-F238E27FC236}">
                <a16:creationId xmlns:a16="http://schemas.microsoft.com/office/drawing/2014/main" xmlns="" id="{9E7671F8-CEE6-4F81-BAA2-A7B7C3E77C0B}"/>
              </a:ext>
            </a:extLst>
          </p:cNvPr>
          <p:cNvSpPr/>
          <p:nvPr/>
        </p:nvSpPr>
        <p:spPr>
          <a:xfrm>
            <a:off x="2718583" y="2025878"/>
            <a:ext cx="3545057" cy="367663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3" name="Rectangle 12">
            <a:extLst>
              <a:ext uri="{FF2B5EF4-FFF2-40B4-BE49-F238E27FC236}">
                <a16:creationId xmlns:a16="http://schemas.microsoft.com/office/drawing/2014/main" xmlns="" id="{5C914838-0106-46D6-B8BB-D3641A84E01D}"/>
              </a:ext>
            </a:extLst>
          </p:cNvPr>
          <p:cNvSpPr/>
          <p:nvPr/>
        </p:nvSpPr>
        <p:spPr>
          <a:xfrm>
            <a:off x="6336793" y="2025878"/>
            <a:ext cx="3545057" cy="367663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4225910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Group 10"/>
          <p:cNvGrpSpPr/>
          <p:nvPr/>
        </p:nvGrpSpPr>
        <p:grpSpPr>
          <a:xfrm>
            <a:off x="5279896" y="3500576"/>
            <a:ext cx="3826003" cy="3166923"/>
            <a:chOff x="8759697" y="4023518"/>
            <a:chExt cx="2970876" cy="2540000"/>
          </a:xfrm>
        </p:grpSpPr>
        <p:pic>
          <p:nvPicPr>
            <p:cNvPr id="9" name="Picture 8"/>
            <p:cNvPicPr>
              <a:picLocks noChangeAspect="1"/>
            </p:cNvPicPr>
            <p:nvPr/>
          </p:nvPicPr>
          <p:blipFill>
            <a:blip r:embed="rId3"/>
            <a:stretch>
              <a:fillRect/>
            </a:stretch>
          </p:blipFill>
          <p:spPr>
            <a:xfrm>
              <a:off x="8759697" y="4300535"/>
              <a:ext cx="2970876" cy="1985966"/>
            </a:xfrm>
            <a:prstGeom prst="rect">
              <a:avLst/>
            </a:prstGeom>
          </p:spPr>
        </p:pic>
        <p:pic>
          <p:nvPicPr>
            <p:cNvPr id="10" name="Picture 9"/>
            <p:cNvPicPr>
              <a:picLocks noChangeAspect="1"/>
            </p:cNvPicPr>
            <p:nvPr/>
          </p:nvPicPr>
          <p:blipFill>
            <a:blip r:embed="rId4"/>
            <a:stretch>
              <a:fillRect/>
            </a:stretch>
          </p:blipFill>
          <p:spPr>
            <a:xfrm>
              <a:off x="8763994" y="4023518"/>
              <a:ext cx="2540000" cy="2540000"/>
            </a:xfrm>
            <a:prstGeom prst="rect">
              <a:avLst/>
            </a:prstGeom>
          </p:spPr>
        </p:pic>
      </p:grpSp>
    </p:spTree>
    <p:extLst>
      <p:ext uri="{BB962C8B-B14F-4D97-AF65-F5344CB8AC3E}">
        <p14:creationId xmlns:p14="http://schemas.microsoft.com/office/powerpoint/2010/main" val="39875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slide of lean mass accumulation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3496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063913025"/>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967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44" t="5229" r="14419" b="9584"/>
          <a:stretch/>
        </p:blipFill>
        <p:spPr>
          <a:xfrm>
            <a:off x="2073165" y="1274457"/>
            <a:ext cx="7463251" cy="4957792"/>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Rectangle 13">
            <a:extLst>
              <a:ext uri="{FF2B5EF4-FFF2-40B4-BE49-F238E27FC236}">
                <a16:creationId xmlns:a16="http://schemas.microsoft.com/office/drawing/2014/main" xmlns="" id="{555C6D8D-33E7-4C1B-A005-2D69DE284F8E}"/>
              </a:ext>
            </a:extLst>
          </p:cNvPr>
          <p:cNvSpPr/>
          <p:nvPr/>
        </p:nvSpPr>
        <p:spPr>
          <a:xfrm>
            <a:off x="2581379" y="126677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577" y="1600200"/>
            <a:ext cx="5038845" cy="4525963"/>
          </a:xfrm>
        </p:spPr>
      </p:pic>
    </p:spTree>
    <p:extLst>
      <p:ext uri="{BB962C8B-B14F-4D97-AF65-F5344CB8AC3E}">
        <p14:creationId xmlns:p14="http://schemas.microsoft.com/office/powerpoint/2010/main" val="64635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16556512"/>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2" name="Rectangle 31">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6408" y="1600200"/>
            <a:ext cx="5959184" cy="4525963"/>
          </a:xfrm>
        </p:spPr>
      </p:pic>
    </p:spTree>
    <p:extLst>
      <p:ext uri="{BB962C8B-B14F-4D97-AF65-F5344CB8AC3E}">
        <p14:creationId xmlns:p14="http://schemas.microsoft.com/office/powerpoint/2010/main" val="87230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070726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986" y="1600200"/>
            <a:ext cx="5902027" cy="4525963"/>
          </a:xfrm>
        </p:spPr>
      </p:pic>
    </p:spTree>
    <p:extLst>
      <p:ext uri="{BB962C8B-B14F-4D97-AF65-F5344CB8AC3E}">
        <p14:creationId xmlns:p14="http://schemas.microsoft.com/office/powerpoint/2010/main" val="57811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dry mass, lipid accumulation, and other stuff!</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and lean mass depletion rates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 finding thresholds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nutrients could be depleted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Predictions of outcome using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297024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60437279"/>
              </p:ext>
            </p:extLst>
          </p:nvPr>
        </p:nvGraphicFramePr>
        <p:xfrm>
          <a:off x="2184400" y="584200"/>
          <a:ext cx="8204200" cy="56769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xmlns="" id="{555C6D8D-33E7-4C1B-A005-2D69DE284F8E}"/>
              </a:ext>
            </a:extLst>
          </p:cNvPr>
          <p:cNvSpPr/>
          <p:nvPr/>
        </p:nvSpPr>
        <p:spPr>
          <a:xfrm>
            <a:off x="3236913" y="1308449"/>
            <a:ext cx="2998787" cy="43938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TextBox 7"/>
          <p:cNvSpPr txBox="1"/>
          <p:nvPr/>
        </p:nvSpPr>
        <p:spPr>
          <a:xfrm>
            <a:off x="3236913" y="5799434"/>
            <a:ext cx="2998787" cy="461665"/>
          </a:xfrm>
          <a:prstGeom prst="rect">
            <a:avLst/>
          </a:prstGeom>
          <a:noFill/>
        </p:spPr>
        <p:txBody>
          <a:bodyPr wrap="square" rtlCol="0">
            <a:spAutoFit/>
          </a:bodyPr>
          <a:lstStyle/>
          <a:p>
            <a:r>
              <a:rPr lang="en-US" sz="2400" dirty="0"/>
              <a:t>Diapause Treatment</a:t>
            </a:r>
          </a:p>
        </p:txBody>
      </p:sp>
      <p:sp>
        <p:nvSpPr>
          <p:cNvPr id="9" name="TextBox 8"/>
          <p:cNvSpPr txBox="1"/>
          <p:nvPr/>
        </p:nvSpPr>
        <p:spPr>
          <a:xfrm>
            <a:off x="6853828" y="5799435"/>
            <a:ext cx="3318872" cy="461665"/>
          </a:xfrm>
          <a:prstGeom prst="rect">
            <a:avLst/>
          </a:prstGeom>
          <a:noFill/>
        </p:spPr>
        <p:txBody>
          <a:bodyPr wrap="square" rtlCol="0">
            <a:spAutoFit/>
          </a:bodyPr>
          <a:lstStyle/>
          <a:p>
            <a:r>
              <a:rPr lang="en-US" sz="2400" dirty="0"/>
              <a:t>Non Diapause Treatment</a:t>
            </a:r>
          </a:p>
        </p:txBody>
      </p:sp>
      <p:sp>
        <p:nvSpPr>
          <p:cNvPr id="10" name="Rectangle 9"/>
          <p:cNvSpPr/>
          <p:nvPr/>
        </p:nvSpPr>
        <p:spPr>
          <a:xfrm>
            <a:off x="3515999" y="1520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15998" y="1953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30398" y="1402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4430396" y="1848991"/>
            <a:ext cx="1734770" cy="400110"/>
          </a:xfrm>
          <a:prstGeom prst="rect">
            <a:avLst/>
          </a:prstGeom>
          <a:noFill/>
        </p:spPr>
        <p:txBody>
          <a:bodyPr wrap="none" rtlCol="0">
            <a:spAutoFit/>
          </a:bodyPr>
          <a:lstStyle/>
          <a:p>
            <a:r>
              <a:rPr lang="en-US" sz="2000" b="1" dirty="0"/>
              <a:t>Long Diapause</a:t>
            </a:r>
          </a:p>
        </p:txBody>
      </p:sp>
    </p:spTree>
    <p:extLst>
      <p:ext uri="{BB962C8B-B14F-4D97-AF65-F5344CB8AC3E}">
        <p14:creationId xmlns:p14="http://schemas.microsoft.com/office/powerpoint/2010/main" val="1542166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Long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7129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t>Short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7928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20254</TotalTime>
  <Words>2804</Words>
  <Application>Microsoft Macintosh PowerPoint</Application>
  <PresentationFormat>Widescreen</PresentationFormat>
  <Paragraphs>849</Paragraphs>
  <Slides>144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144</vt:i4>
      </vt:variant>
    </vt:vector>
  </HeadingPairs>
  <TitlesOfParts>
    <vt:vector size="149"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Diapause programming SHOULD induce diapause</vt:lpstr>
      <vt:lpstr>Diapause programming SHOULD induce diapause</vt:lpstr>
      <vt:lpstr>Affect of diapause programming:  Long Diapause Genotype</vt:lpstr>
      <vt:lpstr>Affect of diapause programming:  Short Diapause Genotype</vt:lpstr>
      <vt:lpstr>PowerPoint Presentation</vt:lpstr>
      <vt:lpstr>Diagnosing Larval Diapause</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Diagnosing Diapause Using Wandering Period</vt:lpstr>
      <vt:lpstr>Diagnosing Diapause Using Wandering Period</vt:lpstr>
      <vt:lpstr>Does wandering day differ between strains programmed for diapause?</vt:lpstr>
      <vt:lpstr>PowerPoint Presentation</vt:lpstr>
      <vt:lpstr>Are Diapausing Animals Larger?</vt:lpstr>
      <vt:lpstr>PowerPoint Presentation</vt:lpstr>
      <vt:lpstr>Prediction slide of lean mass accumulation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Predict finding thresholds</vt:lpstr>
      <vt:lpstr>PowerPoint Presentation</vt:lpstr>
      <vt:lpstr>How nutrients could be depleted</vt:lpstr>
      <vt:lpstr>PowerPoint Presentation</vt:lpstr>
      <vt:lpstr>Predictions of outcome using </vt:lpstr>
      <vt:lpstr>PowerPoint Presentation</vt:lpstr>
      <vt:lpstr>PowerPoint Presentation</vt:lpstr>
      <vt:lpstr>Does the wandering day differ in animals programmed for diapause?</vt:lpstr>
      <vt:lpstr>PowerPoint Presentation</vt:lpstr>
      <vt:lpstr>PowerPoint Presentation</vt:lpstr>
      <vt:lpstr>PowerPoint Presentation</vt:lpstr>
      <vt:lpstr>PowerPoint Presentation</vt:lpstr>
      <vt:lpstr>Affect of diapause programming:  Long Diapause Genotype</vt:lpstr>
      <vt:lpstr>Affect of diapause programming:  Short Diapause Genotype</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508</cp:revision>
  <dcterms:modified xsi:type="dcterms:W3CDTF">2018-10-05T17:45:46Z</dcterms:modified>
</cp:coreProperties>
</file>